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66" r:id="rId15"/>
    <p:sldId id="267" r:id="rId16"/>
    <p:sldId id="269" r:id="rId17"/>
    <p:sldId id="271" r:id="rId18"/>
    <p:sldId id="272" r:id="rId19"/>
    <p:sldId id="273" r:id="rId20"/>
  </p:sldIdLst>
  <p:sldSz cx="28803600" cy="21602700"/>
  <p:notesSz cx="6858000" cy="9144000"/>
  <p:defaultTextStyle>
    <a:defPPr>
      <a:defRPr lang="zh-CN"/>
    </a:defPPr>
    <a:lvl1pPr marL="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144018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288036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432054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576072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720090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864108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008126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1521440" algn="l" defTabSz="2880360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6" d="100"/>
          <a:sy n="26" d="100"/>
        </p:scale>
        <p:origin x="-1483" y="-96"/>
      </p:cViewPr>
      <p:guideLst>
        <p:guide orient="horz" pos="6804"/>
        <p:guide pos="907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6000" b="1" i="0" u="none" strike="noStrike" kern="1200" baseline="0">
              <a:solidFill>
                <a:srgbClr val="FFC000"/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人数 共31名 全部为工会会员</c:v>
                </c:pt>
              </c:strCache>
            </c:strRef>
          </c:tx>
          <c:explosion val="25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Pt>
            <c:idx val="3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4000" b="0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Sheet1!$A$2:$A$5</c:f>
              <c:strCache>
                <c:ptCount val="4"/>
                <c:pt idx="0">
                  <c:v>教师 26人</c:v>
                </c:pt>
                <c:pt idx="1">
                  <c:v>管理人员 3人</c:v>
                </c:pt>
                <c:pt idx="2">
                  <c:v>师资博士后 1人</c:v>
                </c:pt>
                <c:pt idx="3">
                  <c:v>非编人员 1人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26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1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90831-3B83-40E5-8CBD-EE88894808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CBB3D-392A-4921-A7EF-81D306AC01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CBB3D-392A-4921-A7EF-81D306AC01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改造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8CBB3D-392A-4921-A7EF-81D306AC01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60270" y="6710847"/>
            <a:ext cx="24483060" cy="463057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20540" y="12241530"/>
            <a:ext cx="20162520" cy="55206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4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20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760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200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641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081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0882610" y="865117"/>
            <a:ext cx="6480810" cy="1843230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40180" y="865117"/>
            <a:ext cx="18962370" cy="1843230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5286" y="13881743"/>
            <a:ext cx="24483060" cy="4290536"/>
          </a:xfrm>
        </p:spPr>
        <p:txBody>
          <a:bodyPr anchor="t"/>
          <a:lstStyle>
            <a:lvl1pPr algn="l">
              <a:defRPr sz="12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75286" y="9156148"/>
            <a:ext cx="24483060" cy="4725589"/>
          </a:xfrm>
        </p:spPr>
        <p:txBody>
          <a:bodyPr anchor="b"/>
          <a:lstStyle>
            <a:lvl1pPr marL="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1pPr>
            <a:lvl2pPr marL="1440180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88036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3pPr>
            <a:lvl4pPr marL="432054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4pPr>
            <a:lvl5pPr marL="576072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5pPr>
            <a:lvl6pPr marL="720090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6pPr>
            <a:lvl7pPr marL="864108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7pPr>
            <a:lvl8pPr marL="1008126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8pPr>
            <a:lvl9pPr marL="1152144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40180" y="5040638"/>
            <a:ext cx="12721590" cy="14256783"/>
          </a:xfrm>
        </p:spPr>
        <p:txBody>
          <a:bodyPr/>
          <a:lstStyle>
            <a:lvl1pPr>
              <a:defRPr sz="8800"/>
            </a:lvl1pPr>
            <a:lvl2pPr>
              <a:defRPr sz="7600"/>
            </a:lvl2pPr>
            <a:lvl3pPr>
              <a:defRPr sz="63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4641830" y="5040638"/>
            <a:ext cx="12721590" cy="14256783"/>
          </a:xfrm>
        </p:spPr>
        <p:txBody>
          <a:bodyPr/>
          <a:lstStyle>
            <a:lvl1pPr>
              <a:defRPr sz="8800"/>
            </a:lvl1pPr>
            <a:lvl2pPr>
              <a:defRPr sz="7600"/>
            </a:lvl2pPr>
            <a:lvl3pPr>
              <a:defRPr sz="63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40180" y="4835606"/>
            <a:ext cx="12726592" cy="2015250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700" b="1"/>
            </a:lvl3pPr>
            <a:lvl4pPr marL="4320540" indent="0">
              <a:buNone/>
              <a:defRPr sz="5000" b="1"/>
            </a:lvl4pPr>
            <a:lvl5pPr marL="5760720" indent="0">
              <a:buNone/>
              <a:defRPr sz="5000" b="1"/>
            </a:lvl5pPr>
            <a:lvl6pPr marL="7200900" indent="0">
              <a:buNone/>
              <a:defRPr sz="5000" b="1"/>
            </a:lvl6pPr>
            <a:lvl7pPr marL="8641080" indent="0">
              <a:buNone/>
              <a:defRPr sz="5000" b="1"/>
            </a:lvl7pPr>
            <a:lvl8pPr marL="10081260" indent="0">
              <a:buNone/>
              <a:defRPr sz="5000" b="1"/>
            </a:lvl8pPr>
            <a:lvl9pPr marL="11521440" indent="0">
              <a:buNone/>
              <a:defRPr sz="50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440180" y="6850856"/>
            <a:ext cx="12726592" cy="12446557"/>
          </a:xfrm>
        </p:spPr>
        <p:txBody>
          <a:bodyPr/>
          <a:lstStyle>
            <a:lvl1pPr>
              <a:defRPr sz="7600"/>
            </a:lvl1pPr>
            <a:lvl2pPr>
              <a:defRPr sz="6300"/>
            </a:lvl2pPr>
            <a:lvl3pPr>
              <a:defRPr sz="5700"/>
            </a:lvl3pPr>
            <a:lvl4pPr>
              <a:defRPr sz="5000"/>
            </a:lvl4pPr>
            <a:lvl5pPr>
              <a:defRPr sz="5000"/>
            </a:lvl5pPr>
            <a:lvl6pPr>
              <a:defRPr sz="5000"/>
            </a:lvl6pPr>
            <a:lvl7pPr>
              <a:defRPr sz="5000"/>
            </a:lvl7pPr>
            <a:lvl8pPr>
              <a:defRPr sz="5000"/>
            </a:lvl8pPr>
            <a:lvl9pPr>
              <a:defRPr sz="5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4631834" y="4835606"/>
            <a:ext cx="12731591" cy="2015250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40180" indent="0">
              <a:buNone/>
              <a:defRPr sz="6300" b="1"/>
            </a:lvl2pPr>
            <a:lvl3pPr marL="2880360" indent="0">
              <a:buNone/>
              <a:defRPr sz="5700" b="1"/>
            </a:lvl3pPr>
            <a:lvl4pPr marL="4320540" indent="0">
              <a:buNone/>
              <a:defRPr sz="5000" b="1"/>
            </a:lvl4pPr>
            <a:lvl5pPr marL="5760720" indent="0">
              <a:buNone/>
              <a:defRPr sz="5000" b="1"/>
            </a:lvl5pPr>
            <a:lvl6pPr marL="7200900" indent="0">
              <a:buNone/>
              <a:defRPr sz="5000" b="1"/>
            </a:lvl6pPr>
            <a:lvl7pPr marL="8641080" indent="0">
              <a:buNone/>
              <a:defRPr sz="5000" b="1"/>
            </a:lvl7pPr>
            <a:lvl8pPr marL="10081260" indent="0">
              <a:buNone/>
              <a:defRPr sz="5000" b="1"/>
            </a:lvl8pPr>
            <a:lvl9pPr marL="11521440" indent="0">
              <a:buNone/>
              <a:defRPr sz="50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4631834" y="6850856"/>
            <a:ext cx="12731591" cy="12446557"/>
          </a:xfrm>
        </p:spPr>
        <p:txBody>
          <a:bodyPr/>
          <a:lstStyle>
            <a:lvl1pPr>
              <a:defRPr sz="7600"/>
            </a:lvl1pPr>
            <a:lvl2pPr>
              <a:defRPr sz="6300"/>
            </a:lvl2pPr>
            <a:lvl3pPr>
              <a:defRPr sz="5700"/>
            </a:lvl3pPr>
            <a:lvl4pPr>
              <a:defRPr sz="5000"/>
            </a:lvl4pPr>
            <a:lvl5pPr>
              <a:defRPr sz="5000"/>
            </a:lvl5pPr>
            <a:lvl6pPr>
              <a:defRPr sz="5000"/>
            </a:lvl6pPr>
            <a:lvl7pPr>
              <a:defRPr sz="5000"/>
            </a:lvl7pPr>
            <a:lvl8pPr>
              <a:defRPr sz="5000"/>
            </a:lvl8pPr>
            <a:lvl9pPr>
              <a:defRPr sz="5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0182" y="860107"/>
            <a:ext cx="9476186" cy="3660458"/>
          </a:xfrm>
        </p:spPr>
        <p:txBody>
          <a:bodyPr anchor="b"/>
          <a:lstStyle>
            <a:lvl1pPr algn="l">
              <a:defRPr sz="6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61407" y="860115"/>
            <a:ext cx="16102013" cy="18437306"/>
          </a:xfrm>
        </p:spPr>
        <p:txBody>
          <a:bodyPr/>
          <a:lstStyle>
            <a:lvl1pPr>
              <a:defRPr sz="10100"/>
            </a:lvl1pPr>
            <a:lvl2pPr>
              <a:defRPr sz="8800"/>
            </a:lvl2pPr>
            <a:lvl3pPr>
              <a:defRPr sz="7600"/>
            </a:lvl3pPr>
            <a:lvl4pPr>
              <a:defRPr sz="6300"/>
            </a:lvl4pPr>
            <a:lvl5pPr>
              <a:defRPr sz="6300"/>
            </a:lvl5pPr>
            <a:lvl6pPr>
              <a:defRPr sz="6300"/>
            </a:lvl6pPr>
            <a:lvl7pPr>
              <a:defRPr sz="6300"/>
            </a:lvl7pPr>
            <a:lvl8pPr>
              <a:defRPr sz="6300"/>
            </a:lvl8pPr>
            <a:lvl9pPr>
              <a:defRPr sz="6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40182" y="4520573"/>
            <a:ext cx="9476186" cy="14776848"/>
          </a:xfrm>
        </p:spPr>
        <p:txBody>
          <a:bodyPr/>
          <a:lstStyle>
            <a:lvl1pPr marL="0" indent="0">
              <a:buNone/>
              <a:defRPr sz="4400"/>
            </a:lvl1pPr>
            <a:lvl2pPr marL="1440180" indent="0">
              <a:buNone/>
              <a:defRPr sz="3800"/>
            </a:lvl2pPr>
            <a:lvl3pPr marL="2880360" indent="0">
              <a:buNone/>
              <a:defRPr sz="3200"/>
            </a:lvl3pPr>
            <a:lvl4pPr marL="4320540" indent="0">
              <a:buNone/>
              <a:defRPr sz="2800"/>
            </a:lvl4pPr>
            <a:lvl5pPr marL="5760720" indent="0">
              <a:buNone/>
              <a:defRPr sz="2800"/>
            </a:lvl5pPr>
            <a:lvl6pPr marL="7200900" indent="0">
              <a:buNone/>
              <a:defRPr sz="2800"/>
            </a:lvl6pPr>
            <a:lvl7pPr marL="8641080" indent="0">
              <a:buNone/>
              <a:defRPr sz="2800"/>
            </a:lvl7pPr>
            <a:lvl8pPr marL="10081260" indent="0">
              <a:buNone/>
              <a:defRPr sz="2800"/>
            </a:lvl8pPr>
            <a:lvl9pPr marL="1152144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45707" y="15121890"/>
            <a:ext cx="17282160" cy="1785225"/>
          </a:xfrm>
        </p:spPr>
        <p:txBody>
          <a:bodyPr anchor="b"/>
          <a:lstStyle>
            <a:lvl1pPr algn="l">
              <a:defRPr sz="63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645707" y="1930241"/>
            <a:ext cx="17282160" cy="12961620"/>
          </a:xfrm>
        </p:spPr>
        <p:txBody>
          <a:bodyPr/>
          <a:lstStyle>
            <a:lvl1pPr marL="0" indent="0">
              <a:buNone/>
              <a:defRPr sz="10100"/>
            </a:lvl1pPr>
            <a:lvl2pPr marL="1440180" indent="0">
              <a:buNone/>
              <a:defRPr sz="8800"/>
            </a:lvl2pPr>
            <a:lvl3pPr marL="2880360" indent="0">
              <a:buNone/>
              <a:defRPr sz="7600"/>
            </a:lvl3pPr>
            <a:lvl4pPr marL="4320540" indent="0">
              <a:buNone/>
              <a:defRPr sz="6300"/>
            </a:lvl4pPr>
            <a:lvl5pPr marL="5760720" indent="0">
              <a:buNone/>
              <a:defRPr sz="6300"/>
            </a:lvl5pPr>
            <a:lvl6pPr marL="7200900" indent="0">
              <a:buNone/>
              <a:defRPr sz="6300"/>
            </a:lvl6pPr>
            <a:lvl7pPr marL="8641080" indent="0">
              <a:buNone/>
              <a:defRPr sz="6300"/>
            </a:lvl7pPr>
            <a:lvl8pPr marL="10081260" indent="0">
              <a:buNone/>
              <a:defRPr sz="6300"/>
            </a:lvl8pPr>
            <a:lvl9pPr marL="11521440" indent="0">
              <a:buNone/>
              <a:defRPr sz="63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45707" y="16907115"/>
            <a:ext cx="17282160" cy="2535315"/>
          </a:xfrm>
        </p:spPr>
        <p:txBody>
          <a:bodyPr/>
          <a:lstStyle>
            <a:lvl1pPr marL="0" indent="0">
              <a:buNone/>
              <a:defRPr sz="4400"/>
            </a:lvl1pPr>
            <a:lvl2pPr marL="1440180" indent="0">
              <a:buNone/>
              <a:defRPr sz="3800"/>
            </a:lvl2pPr>
            <a:lvl3pPr marL="2880360" indent="0">
              <a:buNone/>
              <a:defRPr sz="3200"/>
            </a:lvl3pPr>
            <a:lvl4pPr marL="4320540" indent="0">
              <a:buNone/>
              <a:defRPr sz="2800"/>
            </a:lvl4pPr>
            <a:lvl5pPr marL="5760720" indent="0">
              <a:buNone/>
              <a:defRPr sz="2800"/>
            </a:lvl5pPr>
            <a:lvl6pPr marL="7200900" indent="0">
              <a:buNone/>
              <a:defRPr sz="2800"/>
            </a:lvl6pPr>
            <a:lvl7pPr marL="8641080" indent="0">
              <a:buNone/>
              <a:defRPr sz="2800"/>
            </a:lvl7pPr>
            <a:lvl8pPr marL="10081260" indent="0">
              <a:buNone/>
              <a:defRPr sz="2800"/>
            </a:lvl8pPr>
            <a:lvl9pPr marL="11521440" indent="0">
              <a:buNone/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440180" y="865110"/>
            <a:ext cx="25923240" cy="3600450"/>
          </a:xfrm>
          <a:prstGeom prst="rect">
            <a:avLst/>
          </a:prstGeom>
        </p:spPr>
        <p:txBody>
          <a:bodyPr vert="horz" lIns="288036" tIns="144018" rIns="288036" bIns="1440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40180" y="5040638"/>
            <a:ext cx="25923240" cy="14256783"/>
          </a:xfrm>
          <a:prstGeom prst="rect">
            <a:avLst/>
          </a:prstGeom>
        </p:spPr>
        <p:txBody>
          <a:bodyPr vert="horz" lIns="288036" tIns="144018" rIns="288036" bIns="144018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440180" y="20022510"/>
            <a:ext cx="6720840" cy="1150144"/>
          </a:xfrm>
          <a:prstGeom prst="rect">
            <a:avLst/>
          </a:prstGeom>
        </p:spPr>
        <p:txBody>
          <a:bodyPr vert="horz" lIns="288036" tIns="144018" rIns="288036" bIns="144018" rtlCol="0" anchor="ctr"/>
          <a:lstStyle>
            <a:lvl1pPr algn="l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841230" y="20022510"/>
            <a:ext cx="9121140" cy="1150144"/>
          </a:xfrm>
          <a:prstGeom prst="rect">
            <a:avLst/>
          </a:prstGeom>
        </p:spPr>
        <p:txBody>
          <a:bodyPr vert="horz" lIns="288036" tIns="144018" rIns="288036" bIns="144018" rtlCol="0" anchor="ctr"/>
          <a:lstStyle>
            <a:lvl1pPr algn="ct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0642580" y="20022510"/>
            <a:ext cx="6720840" cy="1150144"/>
          </a:xfrm>
          <a:prstGeom prst="rect">
            <a:avLst/>
          </a:prstGeom>
        </p:spPr>
        <p:txBody>
          <a:bodyPr vert="horz" lIns="288036" tIns="144018" rIns="288036" bIns="144018" rtlCol="0" anchor="ctr"/>
          <a:lstStyle>
            <a:lvl1pPr algn="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027" name="Picture 3" descr="C:\Users\jwc\Desktop\教师节素材\13.jpg"/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2"/>
          <a:stretch>
            <a:fillRect/>
          </a:stretch>
        </p:blipFill>
        <p:spPr bwMode="auto">
          <a:xfrm>
            <a:off x="-18376" y="0"/>
            <a:ext cx="28821976" cy="216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880360" rtl="0" eaLnBrk="1" latinLnBrk="0" hangingPunct="1">
        <a:spcBef>
          <a:spcPct val="0"/>
        </a:spcBef>
        <a:buNone/>
        <a:defRPr sz="1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80135" indent="-1080135" algn="l" defTabSz="288036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1pPr>
      <a:lvl2pPr marL="2340610" indent="-900430" algn="l" defTabSz="2880360" rtl="0" eaLnBrk="1" latinLnBrk="0" hangingPunct="1">
        <a:spcBef>
          <a:spcPct val="20000"/>
        </a:spcBef>
        <a:buFont typeface="Arial" panose="020B0604020202020204" pitchFamily="34" charset="0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450" indent="-720090" algn="l" defTabSz="2880360" rtl="0" eaLnBrk="1" latinLnBrk="0" hangingPunct="1">
        <a:spcBef>
          <a:spcPct val="20000"/>
        </a:spcBef>
        <a:buFont typeface="Arial" panose="020B0604020202020204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630" indent="-720090" algn="l" defTabSz="2880360" rtl="0" eaLnBrk="1" latinLnBrk="0" hangingPunct="1">
        <a:spcBef>
          <a:spcPct val="20000"/>
        </a:spcBef>
        <a:buFont typeface="Arial" panose="020B0604020202020204" pitchFamily="34" charset="0"/>
        <a:buChar char="–"/>
        <a:defRPr sz="63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810" indent="-720090" algn="l" defTabSz="2880360" rtl="0" eaLnBrk="1" latinLnBrk="0" hangingPunct="1">
        <a:spcBef>
          <a:spcPct val="20000"/>
        </a:spcBef>
        <a:buFont typeface="Arial" panose="020B0604020202020204" pitchFamily="34" charset="0"/>
        <a:buChar char="»"/>
        <a:defRPr sz="6300" kern="1200">
          <a:solidFill>
            <a:schemeClr val="tx1"/>
          </a:solidFill>
          <a:latin typeface="+mn-lt"/>
          <a:ea typeface="+mn-ea"/>
          <a:cs typeface="+mn-cs"/>
        </a:defRPr>
      </a:lvl5pPr>
      <a:lvl6pPr marL="7920990" indent="-720090" algn="l" defTabSz="2880360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6pPr>
      <a:lvl7pPr marL="9361170" indent="-720090" algn="l" defTabSz="2880360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1350" indent="-720090" algn="l" defTabSz="2880360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8pPr>
      <a:lvl9pPr marL="12241530" indent="-720090" algn="l" defTabSz="2880360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4018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88036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54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76072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90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64108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08126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521440" algn="l" defTabSz="2880360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15.jpe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44416" y="4320630"/>
            <a:ext cx="28659184" cy="8785482"/>
          </a:xfrm>
          <a:prstGeom prst="rect">
            <a:avLst/>
          </a:prstGeom>
        </p:spPr>
        <p:txBody>
          <a:bodyPr wrap="square" lIns="288036" tIns="144018" rIns="288036" bIns="144018">
            <a:spAutoFit/>
          </a:bodyPr>
          <a:lstStyle/>
          <a:p>
            <a:pPr algn="ctr"/>
            <a:r>
              <a:rPr lang="en-US" altLang="zh-CN" sz="14000" b="1" dirty="0" smtClean="0">
                <a:solidFill>
                  <a:srgbClr val="FFC000"/>
                </a:solidFill>
                <a:latin typeface="+mj-ea"/>
                <a:ea typeface="+mj-ea"/>
              </a:rPr>
              <a:t>2020</a:t>
            </a:r>
            <a:r>
              <a:rPr lang="zh-CN" altLang="en-US" sz="14000" b="1" dirty="0" smtClean="0">
                <a:solidFill>
                  <a:srgbClr val="FFC000"/>
                </a:solidFill>
                <a:latin typeface="+mj-ea"/>
                <a:ea typeface="+mj-ea"/>
              </a:rPr>
              <a:t>年</a:t>
            </a:r>
            <a:endParaRPr lang="en-US" altLang="zh-CN" sz="14000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pPr algn="ctr"/>
            <a:endParaRPr lang="en-US" altLang="zh-CN" sz="3000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pPr algn="ctr"/>
            <a:r>
              <a:rPr lang="zh-CN" altLang="zh-CN" sz="14000" b="1" dirty="0" smtClean="0">
                <a:solidFill>
                  <a:srgbClr val="FFC000"/>
                </a:solidFill>
                <a:latin typeface="+mj-ea"/>
                <a:ea typeface="+mj-ea"/>
              </a:rPr>
              <a:t>“北京市教育工会先进教职工小家”</a:t>
            </a:r>
            <a:endParaRPr lang="en-US" altLang="zh-CN" sz="14000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pPr algn="ctr"/>
            <a:endParaRPr lang="en-US" altLang="zh-CN" sz="3000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14000" b="1" dirty="0" smtClean="0">
                <a:solidFill>
                  <a:srgbClr val="FFC000"/>
                </a:solidFill>
                <a:latin typeface="+mj-ea"/>
                <a:ea typeface="+mj-ea"/>
              </a:rPr>
              <a:t>申请汇报</a:t>
            </a:r>
            <a:endParaRPr lang="en-US" altLang="zh-CN" sz="14000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pPr algn="ctr"/>
            <a:endParaRPr lang="en-US" altLang="zh-CN" sz="7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图片 13" descr="微信图片_20180929091317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832848" y="15553878"/>
            <a:ext cx="17281920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FFC000"/>
                </a:solidFill>
                <a:latin typeface="+mj-ea"/>
                <a:ea typeface="+mj-ea"/>
              </a:rPr>
              <a:t>申报单位：北京外国语大学俄语学院</a:t>
            </a:r>
            <a:endParaRPr lang="en-US" altLang="zh-CN" sz="8000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endParaRPr lang="en-US" altLang="zh-CN" sz="3000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endParaRPr lang="en-US" altLang="zh-CN" sz="8000" b="1" dirty="0" smtClean="0">
              <a:solidFill>
                <a:srgbClr val="FFC000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8000" b="1" dirty="0" smtClean="0">
                <a:solidFill>
                  <a:srgbClr val="FFC000"/>
                </a:solidFill>
                <a:latin typeface="+mj-ea"/>
                <a:ea typeface="+mj-ea"/>
              </a:rPr>
              <a:t>2020.10</a:t>
            </a:r>
            <a:endParaRPr lang="zh-CN" altLang="en-US" sz="8000" b="1" dirty="0">
              <a:solidFill>
                <a:srgbClr val="FFC000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营造“小家”氛围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提升“家人”幸福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180" y="5040639"/>
            <a:ext cx="25923240" cy="3096416"/>
          </a:xfrm>
        </p:spPr>
        <p:txBody>
          <a:bodyPr/>
          <a:lstStyle/>
          <a:p>
            <a:pPr algn="ctr">
              <a:buNone/>
            </a:pPr>
            <a:r>
              <a:rPr lang="zh-CN" altLang="en-US" b="1" dirty="0" smtClean="0">
                <a:solidFill>
                  <a:srgbClr val="FFC000"/>
                </a:solidFill>
              </a:rPr>
              <a:t>慰问老同志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pic>
        <p:nvPicPr>
          <p:cNvPr id="5" name="图片 4" descr="_DSC0167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12921996"/>
            <a:ext cx="13069824" cy="8680704"/>
          </a:xfrm>
          <a:prstGeom prst="rect">
            <a:avLst/>
          </a:prstGeom>
        </p:spPr>
      </p:pic>
      <p:pic>
        <p:nvPicPr>
          <p:cNvPr id="6" name="图片 5" descr="_DSC00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33776" y="12921996"/>
            <a:ext cx="13069824" cy="8680704"/>
          </a:xfrm>
          <a:prstGeom prst="rect">
            <a:avLst/>
          </a:prstGeom>
        </p:spPr>
      </p:pic>
      <p:pic>
        <p:nvPicPr>
          <p:cNvPr id="4" name="图片 3" descr="_DSC038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09112" y="6552878"/>
            <a:ext cx="13069824" cy="8680704"/>
          </a:xfrm>
          <a:prstGeom prst="rect">
            <a:avLst/>
          </a:prstGeom>
        </p:spPr>
      </p:pic>
      <p:pic>
        <p:nvPicPr>
          <p:cNvPr id="7" name="图片 6" descr="微信图片_2018092909131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营造“小家”氛围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提升“家人”幸福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180" y="5040639"/>
            <a:ext cx="25923240" cy="2448344"/>
          </a:xfrm>
        </p:spPr>
        <p:txBody>
          <a:bodyPr/>
          <a:lstStyle/>
          <a:p>
            <a:pPr algn="ctr">
              <a:buNone/>
            </a:pPr>
            <a:r>
              <a:rPr lang="zh-CN" altLang="en-US" b="1" dirty="0" smtClean="0">
                <a:solidFill>
                  <a:srgbClr val="FFC000"/>
                </a:solidFill>
              </a:rPr>
              <a:t>慰问老同志</a:t>
            </a:r>
            <a:endParaRPr lang="zh-CN" altLang="en-US" b="1" dirty="0" smtClean="0">
              <a:solidFill>
                <a:srgbClr val="FFC000"/>
              </a:solidFill>
            </a:endParaRPr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10657334"/>
            <a:ext cx="16479538" cy="10945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 descr="E:\俄语学院\俄语学院照片\0011.05.19校友返校56级\照片 0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33713" y="6696894"/>
            <a:ext cx="13069887" cy="8680450"/>
          </a:xfrm>
          <a:prstGeom prst="rect">
            <a:avLst/>
          </a:prstGeom>
          <a:noFill/>
        </p:spPr>
      </p:pic>
      <p:pic>
        <p:nvPicPr>
          <p:cNvPr id="6" name="图片 5" descr="微信图片_2018092909131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营造“小家”氛围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提升“家人”幸福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180" y="5040639"/>
            <a:ext cx="25923240" cy="2448344"/>
          </a:xfrm>
        </p:spPr>
        <p:txBody>
          <a:bodyPr/>
          <a:lstStyle/>
          <a:p>
            <a:pPr algn="ctr">
              <a:buNone/>
            </a:pPr>
            <a:r>
              <a:rPr lang="zh-CN" altLang="zh-CN" b="1" dirty="0" smtClean="0">
                <a:solidFill>
                  <a:srgbClr val="FFC000"/>
                </a:solidFill>
              </a:rPr>
              <a:t>“老带新”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pic>
        <p:nvPicPr>
          <p:cNvPr id="1026" name="Picture 2" descr="E:\俄语学院\俄语学院照片\教育教学图片\2011.05.05张建华教授为二年级同学答疑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6696894"/>
            <a:ext cx="12143066" cy="8784976"/>
          </a:xfrm>
          <a:prstGeom prst="rect">
            <a:avLst/>
          </a:prstGeom>
          <a:noFill/>
        </p:spPr>
      </p:pic>
      <p:pic>
        <p:nvPicPr>
          <p:cNvPr id="1028" name="Picture 4" descr="E:\俄语学院\俄语学院照片\2019.11.06刘光准老师终身成就奖\2a18d3c49bf7bcefffbd45bc858a31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7600" y="11315700"/>
            <a:ext cx="13716000" cy="10287000"/>
          </a:xfrm>
          <a:prstGeom prst="rect">
            <a:avLst/>
          </a:prstGeom>
          <a:noFill/>
        </p:spPr>
      </p:pic>
      <p:pic>
        <p:nvPicPr>
          <p:cNvPr id="1027" name="Picture 3" descr="E:\俄语学院\俄语学院照片\白汪郭\_DSC096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28916" y="8785126"/>
            <a:ext cx="9521558" cy="7763986"/>
          </a:xfrm>
          <a:prstGeom prst="rect">
            <a:avLst/>
          </a:prstGeom>
          <a:noFill/>
        </p:spPr>
      </p:pic>
      <p:pic>
        <p:nvPicPr>
          <p:cNvPr id="7" name="图片 6" descr="微信图片_2018092909131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营造“小家”氛围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提升“家人”幸福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8352" y="4968702"/>
            <a:ext cx="25923240" cy="14256783"/>
          </a:xfrm>
        </p:spPr>
        <p:txBody>
          <a:bodyPr/>
          <a:lstStyle/>
          <a:p>
            <a:pPr algn="ctr">
              <a:buNone/>
            </a:pPr>
            <a:r>
              <a:rPr lang="zh-CN" altLang="zh-CN" dirty="0" smtClean="0">
                <a:solidFill>
                  <a:srgbClr val="FFC000"/>
                </a:solidFill>
              </a:rPr>
              <a:t>青年教职工参加各类培训班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2050" name="Picture 2" descr="E:\俄语学院\俄语学院\教师发展工作\青年教师培训\赵梦雪\结业证书-赵梦雪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209112" y="7056934"/>
            <a:ext cx="10691813" cy="7343651"/>
          </a:xfrm>
          <a:prstGeom prst="rect">
            <a:avLst/>
          </a:prstGeom>
          <a:noFill/>
        </p:spPr>
      </p:pic>
      <p:pic>
        <p:nvPicPr>
          <p:cNvPr id="2051" name="Picture 3" descr="E:\俄语学院\俄语学院\教师发展工作\青年教师培训\吕亚楠\吕亚楠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66296" y="6899171"/>
            <a:ext cx="9937304" cy="14703529"/>
          </a:xfrm>
          <a:prstGeom prst="rect">
            <a:avLst/>
          </a:prstGeom>
          <a:noFill/>
        </p:spPr>
      </p:pic>
      <p:pic>
        <p:nvPicPr>
          <p:cNvPr id="2052" name="Picture 4" descr="E:\俄语学院\俄语学院\教师发展工作\青年教师培训\艾欣\艾欣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043025"/>
            <a:ext cx="10691813" cy="7559675"/>
          </a:xfrm>
          <a:prstGeom prst="rect">
            <a:avLst/>
          </a:prstGeom>
          <a:noFill/>
        </p:spPr>
      </p:pic>
      <p:pic>
        <p:nvPicPr>
          <p:cNvPr id="7" name="图片 6" descr="微信图片_2018092909131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营造“小家”氛围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提升“家人”幸福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180" y="5040639"/>
            <a:ext cx="25923240" cy="2376336"/>
          </a:xfrm>
        </p:spPr>
        <p:txBody>
          <a:bodyPr/>
          <a:lstStyle/>
          <a:p>
            <a:pPr algn="ctr">
              <a:buNone/>
            </a:pPr>
            <a:r>
              <a:rPr lang="zh-CN" altLang="en-US" b="1" dirty="0" smtClean="0">
                <a:solidFill>
                  <a:srgbClr val="FFC000"/>
                </a:solidFill>
              </a:rPr>
              <a:t>参加文体活动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pic>
        <p:nvPicPr>
          <p:cNvPr id="4" name="图片 3" descr="微信图片_20180929091317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  <p:pic>
        <p:nvPicPr>
          <p:cNvPr id="5122" name="Picture 2" descr="E:\俄语学院\俄语学院照片\2019.09.25参观香山革命教育基地\微信图片_201909261522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256" y="6993729"/>
            <a:ext cx="27591620" cy="146089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E:\俄语学院\俄语学院照片\2010秋游\_DSC000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6120830"/>
            <a:ext cx="13069887" cy="868045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营造“小家”氛围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提升“家人”幸福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180" y="5040639"/>
            <a:ext cx="25923240" cy="3024408"/>
          </a:xfrm>
        </p:spPr>
        <p:txBody>
          <a:bodyPr/>
          <a:lstStyle/>
          <a:p>
            <a:pPr algn="ctr">
              <a:buNone/>
            </a:pPr>
            <a:r>
              <a:rPr lang="zh-CN" altLang="en-US" b="1" dirty="0" smtClean="0">
                <a:solidFill>
                  <a:srgbClr val="FFC000"/>
                </a:solidFill>
              </a:rPr>
              <a:t>参加文体活动</a:t>
            </a:r>
            <a:endParaRPr lang="zh-CN" altLang="en-US" b="1" dirty="0" smtClean="0">
              <a:solidFill>
                <a:srgbClr val="FFC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 descr="微信图片_201809290913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  <p:pic>
        <p:nvPicPr>
          <p:cNvPr id="6146" name="Picture 2" descr="E:\俄语学院\俄语学院照片\2015.06.29雁栖湖\_DSC00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22250"/>
            <a:ext cx="13069887" cy="8680450"/>
          </a:xfrm>
          <a:prstGeom prst="rect">
            <a:avLst/>
          </a:prstGeom>
          <a:noFill/>
        </p:spPr>
      </p:pic>
      <p:pic>
        <p:nvPicPr>
          <p:cNvPr id="6147" name="Picture 3" descr="E:\俄语学院\俄语学院照片\2014.12.05工会秋游\507b0897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21680" y="7921030"/>
            <a:ext cx="14761840" cy="98422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俄语学院\俄语学院照片\2011年运动会\照片 029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" y="14237582"/>
            <a:ext cx="11089432" cy="7365118"/>
          </a:xfrm>
          <a:prstGeom prst="rect">
            <a:avLst/>
          </a:prstGeom>
          <a:noFill/>
        </p:spPr>
      </p:pic>
      <p:pic>
        <p:nvPicPr>
          <p:cNvPr id="7175" name="Picture 7" descr="E:\俄语学院\俄语学院照片\2012年运动会\IMG_00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35621" y="4968702"/>
            <a:ext cx="9967979" cy="747598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营造“小家”氛围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提升“家人”幸福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180" y="5040639"/>
            <a:ext cx="25923240" cy="2304328"/>
          </a:xfrm>
        </p:spPr>
        <p:txBody>
          <a:bodyPr/>
          <a:lstStyle/>
          <a:p>
            <a:pPr algn="ctr">
              <a:buNone/>
            </a:pPr>
            <a:r>
              <a:rPr lang="zh-CN" altLang="en-US" b="1" dirty="0" smtClean="0">
                <a:solidFill>
                  <a:srgbClr val="FFC000"/>
                </a:solidFill>
              </a:rPr>
              <a:t>参加文体活动</a:t>
            </a:r>
            <a:endParaRPr lang="zh-CN" altLang="en-US" b="1" dirty="0" smtClean="0">
              <a:solidFill>
                <a:srgbClr val="FFC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 descr="微信图片_2018092909131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  <p:pic>
        <p:nvPicPr>
          <p:cNvPr id="7172" name="Picture 4" descr="E:\俄语学院\俄语学院照片\2012.09羽毛球比赛\对德语\_DSC00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5328742"/>
            <a:ext cx="9540981" cy="6336704"/>
          </a:xfrm>
          <a:prstGeom prst="rect">
            <a:avLst/>
          </a:prstGeom>
          <a:noFill/>
        </p:spPr>
      </p:pic>
      <p:pic>
        <p:nvPicPr>
          <p:cNvPr id="7173" name="Picture 5" descr="E:\俄语学院\俄语学院照片\2014运动会\IMG_00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786176" y="13339632"/>
            <a:ext cx="11017424" cy="8263068"/>
          </a:xfrm>
          <a:prstGeom prst="rect">
            <a:avLst/>
          </a:prstGeom>
          <a:noFill/>
        </p:spPr>
      </p:pic>
      <p:pic>
        <p:nvPicPr>
          <p:cNvPr id="7170" name="Picture 2" descr="E:\俄语学院\俄语学院照片\2010运动会\俄语2010运动会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81120" y="8137054"/>
            <a:ext cx="10873208" cy="81549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80360" y="7345917"/>
            <a:ext cx="25923240" cy="1425678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zh-CN" altLang="en-US" sz="40000" b="1" dirty="0" smtClean="0">
                <a:solidFill>
                  <a:srgbClr val="FFC000"/>
                </a:solidFill>
              </a:rPr>
              <a:t>谢  谢！</a:t>
            </a:r>
            <a:endParaRPr lang="zh-CN" altLang="en-US" sz="40000" b="1" dirty="0">
              <a:solidFill>
                <a:srgbClr val="FFC000"/>
              </a:solidFill>
            </a:endParaRPr>
          </a:p>
        </p:txBody>
      </p:sp>
      <p:pic>
        <p:nvPicPr>
          <p:cNvPr id="4" name="图片 3" descr="微信图片_20180929091317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C000"/>
                </a:solidFill>
              </a:rPr>
              <a:t>俄语学院工会</a:t>
            </a:r>
            <a:r>
              <a:rPr lang="zh-CN" altLang="zh-CN" b="1" dirty="0" smtClean="0">
                <a:solidFill>
                  <a:srgbClr val="FFC000"/>
                </a:solidFill>
              </a:rPr>
              <a:t>基本情况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0" y="4392638"/>
          <a:ext cx="28803600" cy="1764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5" name="图片 4" descr="微信图片_201809290913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</a:rPr>
              <a:t>俄语学院工会</a:t>
            </a:r>
            <a:r>
              <a:rPr lang="zh-CN" altLang="zh-CN" b="1" dirty="0" smtClean="0">
                <a:solidFill>
                  <a:srgbClr val="FFC000"/>
                </a:solidFill>
              </a:rPr>
              <a:t>基本情况</a:t>
            </a:r>
            <a:endParaRPr lang="zh-CN" altLang="en-US" dirty="0"/>
          </a:p>
        </p:txBody>
      </p:sp>
      <p:pic>
        <p:nvPicPr>
          <p:cNvPr id="5" name="图片 4" descr="微信图片_20180929091317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  <p:pic>
        <p:nvPicPr>
          <p:cNvPr id="1026" name="Picture 2" descr="C:\Users\北京外国语大学\Desktop\微信截图_202010191110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56935"/>
            <a:ext cx="28803600" cy="145457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C000"/>
                </a:solidFill>
              </a:rPr>
              <a:t>俄语学院工会</a:t>
            </a:r>
            <a:r>
              <a:rPr lang="zh-CN" altLang="zh-CN" b="1" dirty="0" smtClean="0">
                <a:solidFill>
                  <a:srgbClr val="FFC000"/>
                </a:solidFill>
              </a:rPr>
              <a:t>基本情况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360" y="7345917"/>
            <a:ext cx="25923240" cy="14256783"/>
          </a:xfrm>
        </p:spPr>
        <p:txBody>
          <a:bodyPr/>
          <a:lstStyle/>
          <a:p>
            <a:pPr algn="ctr">
              <a:buNone/>
            </a:pPr>
            <a:r>
              <a:rPr lang="zh-CN" altLang="en-US" b="1" dirty="0" smtClean="0">
                <a:solidFill>
                  <a:srgbClr val="FFC000"/>
                </a:solidFill>
              </a:rPr>
              <a:t>工会主席：黄  玫 （党总支书记）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algn="ctr">
              <a:buNone/>
            </a:pPr>
            <a:endParaRPr lang="en-US" altLang="zh-CN" b="1" dirty="0" smtClean="0">
              <a:solidFill>
                <a:srgbClr val="FFC000"/>
              </a:solidFill>
            </a:endParaRPr>
          </a:p>
          <a:p>
            <a:pPr algn="ctr">
              <a:buNone/>
            </a:pPr>
            <a:r>
              <a:rPr lang="zh-CN" altLang="en-US" b="1" dirty="0" smtClean="0">
                <a:solidFill>
                  <a:srgbClr val="FFC000"/>
                </a:solidFill>
              </a:rPr>
              <a:t>    工会委员：李  岩（院办公室主任）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FFC000"/>
                </a:solidFill>
              </a:rPr>
              <a:t>                             	    </a:t>
            </a:r>
            <a:r>
              <a:rPr lang="zh-CN" altLang="en-US" b="1" dirty="0" smtClean="0">
                <a:solidFill>
                  <a:srgbClr val="FFC000"/>
                </a:solidFill>
              </a:rPr>
              <a:t>苑  远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pic>
        <p:nvPicPr>
          <p:cNvPr id="4" name="图片 3" descr="微信图片_20180929091317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注重“小家”基础建设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兼顾“家人”需求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pic>
        <p:nvPicPr>
          <p:cNvPr id="4" name="内容占位符 3" descr="DSC_0022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0" y="12529692"/>
            <a:ext cx="13660484" cy="9073008"/>
          </a:xfrm>
        </p:spPr>
      </p:pic>
      <p:pic>
        <p:nvPicPr>
          <p:cNvPr id="6" name="图片 5" descr="DSC_00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2617" y="5400750"/>
            <a:ext cx="14310983" cy="9505056"/>
          </a:xfrm>
          <a:prstGeom prst="rect">
            <a:avLst/>
          </a:prstGeom>
        </p:spPr>
      </p:pic>
      <p:sp>
        <p:nvSpPr>
          <p:cNvPr id="8" name="流程图: 资料带 7"/>
          <p:cNvSpPr/>
          <p:nvPr/>
        </p:nvSpPr>
        <p:spPr>
          <a:xfrm>
            <a:off x="2664496" y="6192838"/>
            <a:ext cx="9577064" cy="5112568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0" b="1" dirty="0" smtClean="0">
                <a:solidFill>
                  <a:srgbClr val="FFC000"/>
                </a:solidFill>
              </a:rPr>
              <a:t>改造前的教工之家</a:t>
            </a:r>
            <a:endParaRPr lang="zh-CN" altLang="en-US" sz="8000" b="1" dirty="0">
              <a:solidFill>
                <a:srgbClr val="FFC000"/>
              </a:solidFill>
            </a:endParaRPr>
          </a:p>
        </p:txBody>
      </p:sp>
      <p:pic>
        <p:nvPicPr>
          <p:cNvPr id="9" name="图片 8" descr="微信图片_2018092909131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注重“小家”基础建设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兼顾“家人”需求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0320" y="5688782"/>
            <a:ext cx="26139264" cy="3816424"/>
          </a:xfrm>
        </p:spPr>
        <p:txBody>
          <a:bodyPr/>
          <a:lstStyle/>
          <a:p>
            <a:pPr algn="ctr">
              <a:buNone/>
            </a:pPr>
            <a:r>
              <a:rPr lang="zh-CN" altLang="zh-CN" b="1" dirty="0" smtClean="0">
                <a:solidFill>
                  <a:srgbClr val="FFC000"/>
                </a:solidFill>
              </a:rPr>
              <a:t>小食堂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pic>
        <p:nvPicPr>
          <p:cNvPr id="5" name="图片 4" descr="_DSC0004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6129992" y="7777014"/>
            <a:ext cx="12673608" cy="13825686"/>
          </a:xfrm>
          <a:prstGeom prst="rect">
            <a:avLst/>
          </a:prstGeom>
        </p:spPr>
      </p:pic>
      <p:pic>
        <p:nvPicPr>
          <p:cNvPr id="4" name="图片 3" descr="418277b3f2977b243dd66c4cc11b3f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7777014"/>
            <a:ext cx="16129991" cy="13825686"/>
          </a:xfrm>
          <a:prstGeom prst="rect">
            <a:avLst/>
          </a:prstGeom>
        </p:spPr>
      </p:pic>
      <p:pic>
        <p:nvPicPr>
          <p:cNvPr id="6" name="图片 5" descr="微信图片_2018092909131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注重“小家”基础建设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兼顾“家人”需求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180" y="5040639"/>
            <a:ext cx="25923240" cy="2304328"/>
          </a:xfrm>
        </p:spPr>
        <p:txBody>
          <a:bodyPr/>
          <a:lstStyle/>
          <a:p>
            <a:pPr algn="ctr">
              <a:buNone/>
            </a:pPr>
            <a:r>
              <a:rPr lang="zh-CN" altLang="zh-CN" b="1" dirty="0" smtClean="0">
                <a:solidFill>
                  <a:srgbClr val="FFC000"/>
                </a:solidFill>
              </a:rPr>
              <a:t>小阅读室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pic>
        <p:nvPicPr>
          <p:cNvPr id="4" name="图片 3" descr="_DSC0006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952528" y="6768902"/>
            <a:ext cx="22754728" cy="14833798"/>
          </a:xfrm>
          <a:prstGeom prst="rect">
            <a:avLst/>
          </a:prstGeom>
        </p:spPr>
      </p:pic>
      <p:pic>
        <p:nvPicPr>
          <p:cNvPr id="5" name="图片 4" descr="微信图片_201809290913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注重“小家”基础建设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兼顾“家人”需求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180" y="5040639"/>
            <a:ext cx="25923240" cy="2160312"/>
          </a:xfrm>
        </p:spPr>
        <p:txBody>
          <a:bodyPr/>
          <a:lstStyle/>
          <a:p>
            <a:pPr algn="ctr">
              <a:buNone/>
            </a:pPr>
            <a:r>
              <a:rPr lang="zh-CN" altLang="zh-CN" b="1" dirty="0" smtClean="0">
                <a:solidFill>
                  <a:srgbClr val="FFC000"/>
                </a:solidFill>
              </a:rPr>
              <a:t>小健身园地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pic>
        <p:nvPicPr>
          <p:cNvPr id="4" name="图片 3" descr="5e3a0ae794d28d028d53f93b7605471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44416" y="6840910"/>
            <a:ext cx="24770952" cy="14761790"/>
          </a:xfrm>
          <a:prstGeom prst="rect">
            <a:avLst/>
          </a:prstGeom>
        </p:spPr>
      </p:pic>
      <p:pic>
        <p:nvPicPr>
          <p:cNvPr id="5" name="图片 4" descr="微信图片_201809290913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zh-CN" b="1" dirty="0" smtClean="0">
                <a:solidFill>
                  <a:srgbClr val="FFC000"/>
                </a:solidFill>
              </a:rPr>
              <a:t>注重“小家”基础建设</a:t>
            </a:r>
            <a:br>
              <a:rPr lang="en-US" altLang="zh-CN" b="1" dirty="0" smtClean="0">
                <a:solidFill>
                  <a:srgbClr val="FFC000"/>
                </a:solidFill>
              </a:rPr>
            </a:br>
            <a:r>
              <a:rPr lang="zh-CN" altLang="zh-CN" b="1" dirty="0" smtClean="0">
                <a:solidFill>
                  <a:srgbClr val="FFC000"/>
                </a:solidFill>
              </a:rPr>
              <a:t>兼顾“家人”需求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0180" y="5040639"/>
            <a:ext cx="25923240" cy="2376336"/>
          </a:xfrm>
        </p:spPr>
        <p:txBody>
          <a:bodyPr/>
          <a:lstStyle/>
          <a:p>
            <a:pPr algn="ctr">
              <a:buNone/>
            </a:pPr>
            <a:r>
              <a:rPr lang="zh-CN" altLang="zh-CN" b="1" dirty="0" smtClean="0">
                <a:solidFill>
                  <a:srgbClr val="FFC000"/>
                </a:solidFill>
              </a:rPr>
              <a:t>小休息室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  <p:pic>
        <p:nvPicPr>
          <p:cNvPr id="4" name="图片 3" descr="_DSC0001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600600" y="6674862"/>
            <a:ext cx="22475622" cy="14927838"/>
          </a:xfrm>
          <a:prstGeom prst="rect">
            <a:avLst/>
          </a:prstGeom>
        </p:spPr>
      </p:pic>
      <p:pic>
        <p:nvPicPr>
          <p:cNvPr id="5" name="图片 4" descr="微信图片_201809290913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2453273" cy="23764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</Words>
  <Application>WPS 演示</Application>
  <PresentationFormat>自定义</PresentationFormat>
  <Paragraphs>76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俄语学院工会基本情况</vt:lpstr>
      <vt:lpstr>俄语学院工会基本情况</vt:lpstr>
      <vt:lpstr>俄语学院工会基本情况</vt:lpstr>
      <vt:lpstr>注重“小家”基础建设 兼顾“家人”需求</vt:lpstr>
      <vt:lpstr>注重“小家”基础建设 兼顾“家人”需求</vt:lpstr>
      <vt:lpstr>注重“小家”基础建设 兼顾“家人”需求</vt:lpstr>
      <vt:lpstr>注重“小家”基础建设 兼顾“家人”需求</vt:lpstr>
      <vt:lpstr>注重“小家”基础建设 兼顾“家人”需求</vt:lpstr>
      <vt:lpstr>营造“小家”氛围 提升“家人”幸福</vt:lpstr>
      <vt:lpstr>营造“小家”氛围 提升“家人”幸福</vt:lpstr>
      <vt:lpstr>营造“小家”氛围 提升“家人”幸福</vt:lpstr>
      <vt:lpstr>营造“小家”氛围 提升“家人”幸福</vt:lpstr>
      <vt:lpstr>营造“小家”氛围 提升“家人”幸福</vt:lpstr>
      <vt:lpstr>营造“小家”氛围 提升“家人”幸福</vt:lpstr>
      <vt:lpstr>营造“小家”氛围 提升“家人”幸福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jwc</dc:creator>
  <cp:lastModifiedBy>xiaopeng</cp:lastModifiedBy>
  <cp:revision>71</cp:revision>
  <dcterms:created xsi:type="dcterms:W3CDTF">2018-09-10T09:03:00Z</dcterms:created>
  <dcterms:modified xsi:type="dcterms:W3CDTF">2020-10-19T06:31:34Z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